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sldIdLst>
    <p:sldId id="1018" r:id="rId2"/>
    <p:sldId id="1019" r:id="rId3"/>
    <p:sldId id="1020" r:id="rId4"/>
    <p:sldId id="1021" r:id="rId5"/>
    <p:sldId id="1022" r:id="rId6"/>
    <p:sldId id="1023" r:id="rId7"/>
    <p:sldId id="1024" r:id="rId8"/>
    <p:sldId id="1026" r:id="rId9"/>
    <p:sldId id="1027" r:id="rId10"/>
    <p:sldId id="1028" r:id="rId11"/>
    <p:sldId id="1029" r:id="rId12"/>
    <p:sldId id="1030" r:id="rId13"/>
    <p:sldId id="1031" r:id="rId14"/>
    <p:sldId id="1032" r:id="rId15"/>
    <p:sldId id="1033" r:id="rId16"/>
    <p:sldId id="1034" r:id="rId17"/>
    <p:sldId id="1035" r:id="rId18"/>
    <p:sldId id="1036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9D4515-E8A0-4777-A6E3-33CB1B4336F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515A-63A6-483D-B9BE-0B2823C68FC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BA0FCB7-5616-4C8D-B819-7A3A35A260A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50ACC-48EA-472D-B4FB-141A2BA24EB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5316-9719-42F9-9638-401B307478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98C8BFA-D48D-4CCC-8893-11EB4769F43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0A1565A-AF8C-42F5-961D-3FD903C85F2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EC05-ED2C-401D-8720-EF1A1B80EFB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6A37-7D81-44DE-8B54-8167FC9D219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3C71-7FFE-456A-B4A9-3988700C81A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4A34562-F5B1-4E70-BCF7-74B8C360E4D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8842D1-0B72-4DEC-91F2-564A9A4637D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Die Anzahl der Käufer einer neu eingeführten Smartphone-App soll modelliert werden.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Dabei wird die momentane Änderungsrate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=6000⋅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(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996" dirty="0"/>
                  <a:t> in Monaten nach der Einführung,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in Käufer pro Monat).</a:t>
                </a:r>
                <a:br>
                  <a:rPr lang="de-DE" sz="1996" dirty="0"/>
                </a:br>
                <a:endParaRPr lang="de-DE" sz="72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</p:spTree>
    <p:extLst>
      <p:ext uri="{BB962C8B-B14F-4D97-AF65-F5344CB8AC3E}">
        <p14:creationId xmlns:p14="http://schemas.microsoft.com/office/powerpoint/2010/main" val="24060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382E6-47E4-4C86-9FFD-CD03C7F4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Maximale momentane Änderungsrate</a:t>
                </a:r>
              </a:p>
              <a:p>
                <a:pPr marL="0" indent="0">
                  <a:buNone/>
                </a:pPr>
                <a:r>
                  <a:rPr lang="de-DE" sz="1996" dirty="0"/>
                  <a:t>Die Änderungsrate ist gegeben durch </a:t>
                </a:r>
                <a:br>
                  <a:rPr lang="de-DE" sz="1996" dirty="0"/>
                </a:br>
                <a:r>
                  <a:rPr lang="de-DE" sz="1996" dirty="0"/>
                  <a:t>Zufluss minus Abfluss also durch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=20</m:t>
                    </m:r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de-DE" sz="1996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buNone/>
                </a:pPr>
                <a:r>
                  <a:rPr lang="de-DE" sz="1996" dirty="0"/>
                  <a:t>Geben Sie den entsprechenden Funktionsterm bei </a:t>
                </a:r>
                <a:br>
                  <a:rPr lang="de-DE" sz="1996" dirty="0"/>
                </a:br>
                <a:r>
                  <a:rPr lang="de-DE" sz="1996" dirty="0"/>
                  <a:t>Y</a:t>
                </a:r>
                <a:r>
                  <a:rPr lang="de-DE" sz="1996" baseline="-25000" dirty="0"/>
                  <a:t>3</a:t>
                </a:r>
                <a:r>
                  <a:rPr lang="de-DE" sz="1996" dirty="0"/>
                  <a:t> im GTR ein und lassen Sie sich die Kurve zeichnen. </a:t>
                </a:r>
                <a:br>
                  <a:rPr lang="de-DE" sz="1996" dirty="0"/>
                </a:br>
                <a:r>
                  <a:rPr lang="de-DE" sz="1996" dirty="0"/>
                  <a:t>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maximum</a:t>
                </a:r>
                <a:r>
                  <a:rPr lang="de-DE" sz="1996" dirty="0"/>
                  <a:t> erhalten Sie die maximale Änderungsrate bei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=26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maximale Änderungsrate wird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1996" dirty="0"/>
                  <a:t> Stunden nach Beobachtungsbeginn erreicht und beträgt dann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26.000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97BB8AFD-99D9-4C02-9B9A-247E4D85F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6207" y="2187968"/>
            <a:ext cx="2191830" cy="1482542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BB1B1FE-83D4-477E-AEB2-A1D67A9B9ECA}"/>
              </a:ext>
            </a:extLst>
          </p:cNvPr>
          <p:cNvCxnSpPr/>
          <p:nvPr/>
        </p:nvCxnSpPr>
        <p:spPr>
          <a:xfrm>
            <a:off x="5610436" y="5715112"/>
            <a:ext cx="1117042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C91014E-A6BA-4C34-9A76-6B45F31C441D}"/>
              </a:ext>
            </a:extLst>
          </p:cNvPr>
          <p:cNvCxnSpPr/>
          <p:nvPr/>
        </p:nvCxnSpPr>
        <p:spPr>
          <a:xfrm>
            <a:off x="5225175" y="5127255"/>
            <a:ext cx="1117042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A0ED9D-0060-4F88-B308-70FA799A4A47}"/>
                  </a:ext>
                </a:extLst>
              </p:cNvPr>
              <p:cNvSpPr/>
              <p:nvPr/>
            </p:nvSpPr>
            <p:spPr>
              <a:xfrm>
                <a:off x="6949961" y="97808"/>
                <a:ext cx="2108847" cy="580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27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270" i="1">
                        <a:latin typeface="Cambria Math" panose="02040503050406030204" pitchFamily="18" charset="0"/>
                      </a:rPr>
                      <m:t>=20⋅</m:t>
                    </m:r>
                    <m:func>
                      <m:funcPr>
                        <m:ctrlPr>
                          <a:rPr lang="de-DE" sz="127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27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27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27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27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27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270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27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de-DE" sz="1270" i="1">
                        <a:latin typeface="Cambria Math" panose="02040503050406030204" pitchFamily="18" charset="0"/>
                      </a:rPr>
                      <m:t>+25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de-DE" sz="127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270" i="1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A0ED9D-0060-4F88-B308-70FA799A4A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961" y="97808"/>
                <a:ext cx="2108847" cy="5802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Der Graph der Funktion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r>
                  <a:rPr lang="de-DE" sz="1996" dirty="0"/>
                  <a:t> beschreibt modellhaft für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de-DE" sz="1996" dirty="0"/>
                  <a:t> das Profil eines Geländequerschnitts.</a:t>
                </a:r>
                <a:br>
                  <a:rPr lang="de-DE" sz="1996" dirty="0"/>
                </a:br>
                <a:r>
                  <a:rPr lang="de-DE" sz="1996" dirty="0"/>
                  <a:t>Die positive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weist nach Osten,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gibt die Höhe über dem Meeresspiegel an (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996" dirty="0"/>
                  <a:t> Längeneinheit entspricht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1996" dirty="0"/>
                  <a:t> m).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/>
                  <a:t>Auf welcher Höhe liegt der höchste Punkt des Profils?</a:t>
                </a:r>
                <a:br>
                  <a:rPr lang="de-DE" sz="1996" dirty="0"/>
                </a:br>
                <a:r>
                  <a:rPr lang="de-DE" sz="1996" dirty="0"/>
                  <a:t>In dem Tal westlich dieses Punktes befindet sich ein See, der im Geländequerschnitt an seiner tiefsten Stelle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1996" dirty="0"/>
                  <a:t> m tief ist.</a:t>
                </a:r>
                <a:br>
                  <a:rPr lang="de-DE" sz="1996" dirty="0"/>
                </a:br>
                <a:r>
                  <a:rPr lang="de-DE" sz="1996" dirty="0"/>
                  <a:t>Bestimmen Sie die Breite des Sees im Geländequerschnitt.</a:t>
                </a:r>
                <a:br>
                  <a:rPr lang="de-DE" sz="1996" dirty="0"/>
                </a:br>
                <a:r>
                  <a:rPr lang="de-DE" sz="1996" dirty="0"/>
                  <a:t>Ab einer Hangneigung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de-DE" sz="1996" dirty="0"/>
                  <a:t> besteht die Gefahr, dass sich Lawinen lösen. </a:t>
                </a:r>
                <a:br>
                  <a:rPr lang="de-DE" sz="1996" dirty="0"/>
                </a:br>
                <a:r>
                  <a:rPr lang="de-DE" sz="1996" dirty="0"/>
                  <a:t>Besteht an der steilsten Stelle des Profils zwischen See und höchstem Punkt Lawinengefahr?					            (5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 r="-407" b="-11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697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a)</a:t>
                </a:r>
                <a:endParaRPr lang="de-DE" sz="1996" dirty="0">
                  <a:solidFill>
                    <a:srgbClr val="FF0000"/>
                  </a:solidFill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Höchster Punkt des Profils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Wenn Sie den Funktionsterm im GTR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/>
                  <a:t> eingeben,</a:t>
                </a:r>
                <a:br>
                  <a:rPr lang="de-DE" sz="1996" dirty="0"/>
                </a:br>
                <a:r>
                  <a:rPr lang="de-DE" sz="1996" dirty="0"/>
                  <a:t>können Sie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maximum</a:t>
                </a:r>
                <a:r>
                  <a:rPr lang="de-DE" sz="1996"/>
                  <a:t> </a:t>
                </a:r>
                <a:r>
                  <a:rPr lang="de-DE" sz="1996" smtClean="0"/>
                  <a:t>den höchsten </a:t>
                </a:r>
                <a:r>
                  <a:rPr lang="de-DE" sz="1996" dirty="0"/>
                  <a:t>Punkt im</a:t>
                </a:r>
                <a:br>
                  <a:rPr lang="de-DE" sz="1996" dirty="0"/>
                </a:br>
                <a:r>
                  <a:rPr lang="de-DE" sz="1996" dirty="0"/>
                  <a:t>Geländeprofil bestimmen, siehe Abbildung rechts.</a:t>
                </a:r>
                <a:br>
                  <a:rPr lang="de-DE" sz="1996" dirty="0"/>
                </a:br>
                <a:r>
                  <a:rPr lang="de-DE" sz="1996" dirty="0"/>
                  <a:t>Beachte: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996" dirty="0"/>
                  <a:t> LE entspricht 100 m.</a:t>
                </a:r>
                <a:br>
                  <a:rPr lang="de-DE" sz="1996" dirty="0"/>
                </a:b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333</m:t>
                    </m:r>
                  </m:oMath>
                </a14:m>
                <a:r>
                  <a:rPr lang="de-DE" sz="1996" dirty="0"/>
                  <a:t> m östlich des Ursprungs hat das Gelände eine Höhe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545</m:t>
                    </m:r>
                  </m:oMath>
                </a14:m>
                <a:r>
                  <a:rPr lang="de-DE" sz="1996" dirty="0"/>
                  <a:t> m über dem Meeresspiegel. Dies ist der höchste Punkt im Geländeprofil.</a:t>
                </a:r>
                <a:br>
                  <a:rPr lang="de-DE" sz="1996" dirty="0"/>
                </a:b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518048" y="1927270"/>
                <a:ext cx="2247090" cy="483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048" y="1927270"/>
                <a:ext cx="2247090" cy="4832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747" y="2467192"/>
            <a:ext cx="1710720" cy="1157760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>
            <a:off x="6940710" y="4474080"/>
            <a:ext cx="68680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7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Breite des Sees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Wir bestimmen zunächst mit dem GTR über </a:t>
                </a:r>
                <a:br>
                  <a:rPr lang="de-DE" sz="1996" dirty="0"/>
                </a:b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minimum</a:t>
                </a:r>
                <a:r>
                  <a:rPr lang="de-DE" sz="1996" dirty="0"/>
                  <a:t> den tiefsten Punkt im Gelände und </a:t>
                </a:r>
                <a:br>
                  <a:rPr lang="de-DE" sz="1996" dirty="0"/>
                </a:br>
                <a:r>
                  <a:rPr lang="de-DE" sz="1996" dirty="0"/>
                  <a:t>erhalten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(0|3,6)</m:t>
                    </m:r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Der Wasserspiegel des Sees liegt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1996" dirty="0"/>
                  <a:t> m über diesem Punkt, </a:t>
                </a:r>
                <a:br>
                  <a:rPr lang="de-DE" sz="1996" dirty="0"/>
                </a:br>
                <a:r>
                  <a:rPr lang="de-DE" sz="1996" dirty="0"/>
                  <a:t>das sind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0,1</m:t>
                    </m:r>
                  </m:oMath>
                </a14:m>
                <a:r>
                  <a:rPr lang="de-DE" sz="1996" dirty="0"/>
                  <a:t> Längeneinheiten über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3,6</m:t>
                    </m:r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>Wenn wir nun mit dem GTR eine Gerade bei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=3,7</m:t>
                    </m:r>
                  </m:oMath>
                </a14:m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zeichnen lassen, können wir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intersect</a:t>
                </a:r>
                <a:r>
                  <a:rPr lang="de-DE" sz="1996" dirty="0"/>
                  <a:t> die </a:t>
                </a:r>
                <a:br>
                  <a:rPr lang="de-DE" sz="1996" dirty="0"/>
                </a:br>
                <a:r>
                  <a:rPr lang="de-DE" sz="1996" dirty="0"/>
                  <a:t>Schnittpunkte dieser Geraden mit dem Graphen bestimmen. </a:t>
                </a:r>
                <a:br>
                  <a:rPr lang="de-DE" sz="1996" dirty="0"/>
                </a:br>
                <a:r>
                  <a:rPr lang="de-DE" sz="1996" dirty="0"/>
                  <a:t>Sie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=−0,43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=0,47</m:t>
                    </m:r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Die Breite des Sees beträgt somit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0,47−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−0,43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=0,9</m:t>
                    </m:r>
                  </m:oMath>
                </a14:m>
                <a:r>
                  <a:rPr lang="de-DE" sz="1996" dirty="0"/>
                  <a:t> LE also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r>
                  <a:rPr lang="de-DE" sz="1996" dirty="0"/>
                  <a:t> m.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Der See ist ca.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r>
                  <a:rPr lang="de-DE" sz="1996" dirty="0"/>
                  <a:t> m breit.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 b="-11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896910" y="67656"/>
                <a:ext cx="2247090" cy="483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910" y="67656"/>
                <a:ext cx="2247090" cy="4832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685" y="2057333"/>
            <a:ext cx="1710720" cy="115776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685" y="3298365"/>
            <a:ext cx="1710720" cy="115776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685" y="4539397"/>
            <a:ext cx="1710720" cy="1157760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>
          <a:xfrm>
            <a:off x="3200333" y="5976382"/>
            <a:ext cx="56760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Besteht Lawinengefahr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Die steilste Stelle zwischen dem See und dem höchsten </a:t>
                </a:r>
                <a:br>
                  <a:rPr lang="de-DE" sz="1996" dirty="0"/>
                </a:br>
                <a:r>
                  <a:rPr lang="de-DE" sz="1996" dirty="0"/>
                  <a:t>Punkt ist der Wendepunkt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de-DE" sz="1996" dirty="0"/>
                  <a:t>. Wir bestimmen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de-DE" sz="1996" dirty="0"/>
                  <a:t> mit dem </a:t>
                </a:r>
                <a:br>
                  <a:rPr lang="de-DE" sz="1996" dirty="0"/>
                </a:br>
                <a:r>
                  <a:rPr lang="de-DE" sz="1996" dirty="0"/>
                  <a:t>GTR indem wir den Graphen der Ableitung zeichnen lassen </a:t>
                </a:r>
                <a:br>
                  <a:rPr lang="de-DE" sz="1996" dirty="0"/>
                </a:br>
                <a:r>
                  <a:rPr lang="de-DE" sz="1996" dirty="0"/>
                  <a:t>(Einstellungen siehe Abbildung rechts).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Die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-Koordinate des Maximums im Graphen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‘</m:t>
                    </m:r>
                  </m:oMath>
                </a14:m>
                <a:r>
                  <a:rPr lang="de-DE" sz="1996" dirty="0"/>
                  <a:t> ist </a:t>
                </a:r>
                <a:br>
                  <a:rPr lang="de-DE" sz="1996" dirty="0"/>
                </a:br>
                <a:r>
                  <a:rPr lang="de-DE" sz="1996" dirty="0"/>
                  <a:t>diejenige des Wendepunkts, nämlich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=1,67</m:t>
                    </m:r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An dieser Stelle gilt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‘</m:t>
                    </m:r>
                  </m:oMath>
                </a14:m>
                <a:r>
                  <a:rPr lang="de-DE" sz="1996" dirty="0"/>
                  <a:t> den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0,83</m:t>
                    </m:r>
                  </m:oMath>
                </a14:m>
                <a:r>
                  <a:rPr lang="de-DE" sz="1996" dirty="0"/>
                  <a:t> (siehe Abbildung),</a:t>
                </a:r>
                <a:br>
                  <a:rPr lang="de-DE" sz="1996" dirty="0"/>
                </a:br>
                <a:r>
                  <a:rPr lang="de-DE" sz="1996" dirty="0"/>
                  <a:t>dies ist der Wert der Steigung im Wendepunkt.</a:t>
                </a:r>
                <a:br>
                  <a:rPr lang="de-DE" sz="1996" dirty="0"/>
                </a:br>
                <a:r>
                  <a:rPr lang="de-DE" sz="1996" dirty="0"/>
                  <a:t>Wenn Sie den GTR in den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DEGREE</a:t>
                </a:r>
                <a:r>
                  <a:rPr lang="de-DE" sz="1996" dirty="0"/>
                  <a:t>-Modus schalten, können Sie den Steigungswinkel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tan(0.83333)</a:t>
                </a:r>
                <a:r>
                  <a:rPr lang="de-DE" sz="1996" dirty="0"/>
                  <a:t> bestimmen und erhalten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≈39,8°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Der Steigungswinkel an der steilsten Stelle zwischen See und höchstem Punkt ist größer als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de-DE" sz="1996" dirty="0"/>
                  <a:t>. Somit besteht Lawinengefahr!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 b="-31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896910" y="67656"/>
                <a:ext cx="2247090" cy="483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910" y="67656"/>
                <a:ext cx="2247090" cy="4832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354" y="1796063"/>
            <a:ext cx="1710720" cy="115776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07" y="3049864"/>
            <a:ext cx="1710720" cy="1157760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5761208" y="6107017"/>
            <a:ext cx="1619444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1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2.1</a:t>
                </a:r>
                <a:endParaRPr lang="de-DE" sz="199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In einem Skigebiet beträgt die Schneehöhe um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10.00</m:t>
                    </m:r>
                  </m:oMath>
                </a14:m>
                <a:r>
                  <a:rPr lang="de-DE" sz="1996" dirty="0"/>
                  <a:t> Uhr an einer Messstelle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150</m:t>
                    </m:r>
                  </m:oMath>
                </a14:m>
                <a:r>
                  <a:rPr lang="de-DE" sz="1996" dirty="0"/>
                  <a:t> cm. Die momentane Änderungsrate dieser Schneehöhe wird beschrieben durch die Funktion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 algn="ctr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=16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 err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de-DE" sz="1996" dirty="0"/>
                  <a:t>; 	 </a:t>
                </a:r>
                <a14:m>
                  <m:oMath xmlns:m="http://schemas.openxmlformats.org/officeDocument/2006/math">
                    <m:r>
                      <a:rPr lang="de-DE" sz="1996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r>
                  <a:rPr lang="de-DE" sz="1996" dirty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(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996" dirty="0"/>
                  <a:t> in Stunden nach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10.00</m:t>
                    </m:r>
                  </m:oMath>
                </a14:m>
                <a:r>
                  <a:rPr lang="de-DE" sz="1996" dirty="0"/>
                  <a:t> Uhr,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1996" dirty="0"/>
                  <a:t> in Zentimeter pro Stunde).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726" dirty="0"/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/>
                  <a:t>Bestimmen Sie die maximale momentane Änderungsrate der Schneehöhe.</a:t>
                </a:r>
                <a:br>
                  <a:rPr lang="de-DE" sz="1996" dirty="0"/>
                </a:br>
                <a:r>
                  <a:rPr lang="de-DE" sz="1996" dirty="0"/>
                  <a:t>Ermitteln Sie den Zeitraum, in dem die momentane Änderungsrate der Schneehöhe größer als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996" dirty="0"/>
                  <a:t> cm pro Stunde ist.</a:t>
                </a:r>
                <a:br>
                  <a:rPr lang="de-DE" sz="1996" dirty="0"/>
                </a:br>
                <a:r>
                  <a:rPr lang="de-DE" sz="1996" dirty="0"/>
                  <a:t>Wie hoch liegt der Schnee um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12.00</m:t>
                    </m:r>
                  </m:oMath>
                </a14:m>
                <a:r>
                  <a:rPr lang="de-DE" sz="1996" dirty="0"/>
                  <a:t> Uhr?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								</a:t>
                </a:r>
                <a:r>
                  <a:rPr lang="de-DE" sz="1996" dirty="0" smtClean="0"/>
                  <a:t>(</a:t>
                </a:r>
                <a:r>
                  <a:rPr lang="de-DE" sz="1996" dirty="0"/>
                  <a:t>4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6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a)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Maximale momentane Änderungsrate der Schneehöhe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Geben Sie den Funktionsterm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/>
                  <a:t> im GTR ein,</a:t>
                </a:r>
                <a:br>
                  <a:rPr lang="de-DE" sz="1996" dirty="0"/>
                </a:br>
                <a:r>
                  <a:rPr lang="de-DE" sz="1996" dirty="0"/>
                  <a:t>und lassen Sie sich den Graphen im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-Intervall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0;12</m:t>
                        </m:r>
                      </m:e>
                    </m:d>
                  </m:oMath>
                </a14:m>
                <a:r>
                  <a:rPr lang="de-DE" sz="1996" dirty="0"/>
                  <a:t> und im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−5;5</m:t>
                        </m:r>
                      </m:e>
                    </m:d>
                  </m:oMath>
                </a14:m>
                <a:r>
                  <a:rPr lang="de-DE" sz="1996" dirty="0"/>
                  <a:t> zeichnen. </a:t>
                </a:r>
                <a:br>
                  <a:rPr lang="de-DE" sz="1996" dirty="0"/>
                </a:br>
                <a:r>
                  <a:rPr lang="de-DE" sz="1996" dirty="0"/>
                  <a:t>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maximum</a:t>
                </a:r>
                <a:r>
                  <a:rPr lang="de-DE" sz="1996" dirty="0"/>
                  <a:t> bestimmen Sie den höchsten Punkt. </a:t>
                </a:r>
                <a:br>
                  <a:rPr lang="de-DE" sz="1996" dirty="0"/>
                </a:br>
                <a:r>
                  <a:rPr lang="de-DE" sz="1996" dirty="0"/>
                  <a:t>Sie erhalten die Stelle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=1,12</m:t>
                    </m:r>
                  </m:oMath>
                </a14:m>
                <a:r>
                  <a:rPr lang="de-DE" sz="1996" dirty="0"/>
                  <a:t> mit einer momentanen </a:t>
                </a:r>
                <a:br>
                  <a:rPr lang="de-DE" sz="1996" dirty="0"/>
                </a:br>
                <a:r>
                  <a:rPr lang="de-DE" sz="1996" dirty="0"/>
                  <a:t>Änderungsrate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=2,57</m:t>
                    </m:r>
                  </m:oMath>
                </a14:m>
                <a:r>
                  <a:rPr lang="de-DE" sz="1996" dirty="0"/>
                  <a:t>, siehe Abbildung rechts.</a:t>
                </a:r>
                <a:br>
                  <a:rPr lang="de-DE" sz="1996" dirty="0"/>
                </a:br>
                <a:endParaRPr lang="de-DE" sz="199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maximale momentane Änderungsrate beträgt</a:t>
                </a:r>
                <a:br>
                  <a:rPr lang="de-DE" sz="1996" dirty="0"/>
                </a:br>
                <a:r>
                  <a:rPr lang="de-DE" sz="1996" dirty="0"/>
                  <a:t>	  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2,57</m:t>
                    </m:r>
                  </m:oMath>
                </a14:m>
                <a:r>
                  <a:rPr lang="de-DE" sz="1996" dirty="0"/>
                  <a:t> cm pro Stunde.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=16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 err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3430" y="2514555"/>
            <a:ext cx="1710720" cy="1157760"/>
          </a:xfrm>
          <a:prstGeom prst="rect">
            <a:avLst/>
          </a:prstGeom>
        </p:spPr>
      </p:pic>
      <p:cxnSp>
        <p:nvCxnSpPr>
          <p:cNvPr id="6" name="Gerader Verbinder 5"/>
          <p:cNvCxnSpPr/>
          <p:nvPr/>
        </p:nvCxnSpPr>
        <p:spPr>
          <a:xfrm>
            <a:off x="1698030" y="5323207"/>
            <a:ext cx="2090160" cy="0"/>
          </a:xfrm>
          <a:prstGeom prst="line">
            <a:avLst/>
          </a:prstGeom>
          <a:ln w="158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Zeitraum in dem die momentane Änderungsrate der Schneehöhe</a:t>
                </a:r>
                <a:br>
                  <a:rPr lang="de-DE" sz="1996" b="1" dirty="0"/>
                </a:br>
                <a:r>
                  <a:rPr lang="de-DE" sz="1996" b="1" dirty="0"/>
                  <a:t>größer als 2 cm pro Stunde ist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Hierfür lassen wir uns mit dem GTR eine waagrechte</a:t>
                </a:r>
                <a:br>
                  <a:rPr lang="de-DE" sz="1996" dirty="0"/>
                </a:br>
                <a:r>
                  <a:rPr lang="de-DE" sz="1996" dirty="0"/>
                  <a:t>Gerade bei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1996" dirty="0"/>
                  <a:t> zeichnen (einfach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/>
                  <a:t> den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eingeben).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intersect</a:t>
                </a:r>
                <a:r>
                  <a:rPr lang="de-DE" sz="1996" dirty="0"/>
                  <a:t> bestimmen Sie die </a:t>
                </a:r>
                <a:br>
                  <a:rPr lang="de-DE" sz="1996" dirty="0"/>
                </a:br>
                <a:r>
                  <a:rPr lang="de-DE" sz="1996" dirty="0"/>
                  <a:t>beiden Schnittpunkte mit der Kurve. </a:t>
                </a:r>
                <a:br>
                  <a:rPr lang="de-DE" sz="1996" dirty="0"/>
                </a:br>
                <a:r>
                  <a:rPr lang="de-DE" sz="1996" dirty="0"/>
                  <a:t>Sie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=0,51</m:t>
                    </m:r>
                  </m:oMath>
                </a14:m>
                <a:r>
                  <a:rPr lang="de-DE" sz="1996" dirty="0"/>
                  <a:t> bzw.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=1,99</m:t>
                    </m:r>
                  </m:oMath>
                </a14:m>
                <a:r>
                  <a:rPr lang="de-DE" sz="1996" dirty="0"/>
                  <a:t>, </a:t>
                </a:r>
                <a:br>
                  <a:rPr lang="de-DE" sz="1996" dirty="0"/>
                </a:br>
                <a:r>
                  <a:rPr lang="de-DE" sz="1996" dirty="0"/>
                  <a:t>siehe Abbildungen rechts. </a:t>
                </a:r>
                <a:br>
                  <a:rPr lang="de-DE" sz="1996" dirty="0"/>
                </a:br>
                <a:r>
                  <a:rPr lang="de-DE" sz="1996" dirty="0"/>
                  <a:t>Da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 in Stunden nach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10.00</m:t>
                    </m:r>
                  </m:oMath>
                </a14:m>
                <a:r>
                  <a:rPr lang="de-DE" sz="1996" dirty="0"/>
                  <a:t> Uhr gemessen wird, </a:t>
                </a:r>
                <a:br>
                  <a:rPr lang="de-DE" sz="1996" dirty="0"/>
                </a:br>
                <a:r>
                  <a:rPr lang="de-DE" sz="1996" dirty="0"/>
                  <a:t>haben wir folgendes</a:t>
                </a:r>
                <a:br>
                  <a:rPr lang="de-DE" sz="1996" dirty="0"/>
                </a:b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Etwa zwischen 10.30 Uhr und 12.00 Uhr ist die momentane </a:t>
                </a:r>
                <a:br>
                  <a:rPr lang="de-DE" sz="1996" dirty="0"/>
                </a:br>
                <a:r>
                  <a:rPr lang="de-DE" sz="1996" dirty="0"/>
                  <a:t>	   Änderungsrate größer als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996" dirty="0"/>
                  <a:t> cm pro Stunde.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=16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 err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2289682" y="5280007"/>
            <a:ext cx="3497430" cy="0"/>
          </a:xfrm>
          <a:prstGeom prst="line">
            <a:avLst/>
          </a:prstGeom>
          <a:ln w="158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916" y="1992015"/>
            <a:ext cx="1710720" cy="115776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6231" y="3233048"/>
            <a:ext cx="1710720" cy="115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Wie hoch liegt der Schnee um </a:t>
                </a:r>
                <a14:m>
                  <m:oMath xmlns:m="http://schemas.openxmlformats.org/officeDocument/2006/math">
                    <m:r>
                      <a:rPr lang="de-DE" sz="1996" b="1" i="1" dirty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de-DE" sz="1996" b="1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de-DE" sz="1996" b="1" i="1" dirty="0">
                        <a:latin typeface="Cambria Math" panose="02040503050406030204" pitchFamily="18" charset="0"/>
                      </a:rPr>
                      <m:t>𝟎𝟎</m:t>
                    </m:r>
                  </m:oMath>
                </a14:m>
                <a:r>
                  <a:rPr lang="de-DE" sz="1996" b="1" dirty="0"/>
                  <a:t> Uhr?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Über das Integral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sz="1996" dirty="0"/>
                  <a:t> lässt sich der gesamte Höhenzuwachs des Schnees nach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sz="1996" dirty="0"/>
                  <a:t> Stunden ermitteln. Für die Gesamthöhe nehmen wir noch die Anfangshöhe, nämlich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150</m:t>
                    </m:r>
                  </m:oMath>
                </a14:m>
                <a:r>
                  <a:rPr lang="de-DE" sz="1996" dirty="0"/>
                  <a:t> cm, hinzu und erhalten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de-DE" sz="1996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150</m:t>
                    </m:r>
                    <m:r>
                      <a:rPr lang="de-DE" sz="1996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>Um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12.00</m:t>
                    </m:r>
                  </m:oMath>
                </a14:m>
                <a:r>
                  <a:rPr lang="de-DE" sz="1996" dirty="0"/>
                  <a:t> Uhr haben wir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996" dirty="0"/>
                  <a:t> Stunden nach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10.00</m:t>
                    </m:r>
                  </m:oMath>
                </a14:m>
                <a:r>
                  <a:rPr lang="de-DE" sz="1996" dirty="0"/>
                  <a:t> Uhr, </a:t>
                </a:r>
                <a:br>
                  <a:rPr lang="de-DE" sz="1996" dirty="0"/>
                </a:br>
                <a:r>
                  <a:rPr lang="de-DE" sz="1996" dirty="0"/>
                  <a:t>d.h. wir müssen für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sz="1996" dirty="0"/>
                  <a:t> den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996" dirty="0"/>
                  <a:t> einsetzen (und nicht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1996" dirty="0"/>
                  <a:t>!) .</a:t>
                </a:r>
                <a:br>
                  <a:rPr lang="de-DE" sz="1996" dirty="0"/>
                </a:br>
                <a:r>
                  <a:rPr lang="de-DE" sz="1996" dirty="0"/>
                  <a:t>Das Integral geben Sie dann wie rechts stehend gezeigt im GTR ein.</a:t>
                </a:r>
                <a:br>
                  <a:rPr lang="de-DE" sz="1996" dirty="0"/>
                </a:b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Um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12.00</m:t>
                    </m:r>
                  </m:oMath>
                </a14:m>
                <a:r>
                  <a:rPr lang="de-DE" sz="1996" dirty="0"/>
                  <a:t> Uhr liegt der Schnee etwa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154,1</m:t>
                    </m:r>
                  </m:oMath>
                </a14:m>
                <a:r>
                  <a:rPr lang="de-DE" sz="1996" dirty="0"/>
                  <a:t> cm hoch.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=16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 err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de-DE" sz="1270" dirty="0"/>
              </a:p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270" i="1" dirty="0"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867" y="88270"/>
                <a:ext cx="2191562" cy="4853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5486445" y="4931302"/>
            <a:ext cx="979762" cy="0"/>
          </a:xfrm>
          <a:prstGeom prst="line">
            <a:avLst/>
          </a:prstGeom>
          <a:ln w="158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328" y="2841143"/>
            <a:ext cx="1710720" cy="115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9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14726" indent="-414726">
                  <a:spcBef>
                    <a:spcPts val="0"/>
                  </a:spcBef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/>
                  <a:t>Zuerst werden nur die ersten zwölf Monate nach der Einführung betrachtet.</a:t>
                </a:r>
                <a:br>
                  <a:rPr lang="de-DE" sz="1996" dirty="0"/>
                </a:br>
                <a:r>
                  <a:rPr lang="de-DE" sz="1996" dirty="0"/>
                  <a:t>Geben Sie die maximale momentane Änderungsrate an.</a:t>
                </a:r>
                <a:br>
                  <a:rPr lang="de-DE" sz="1996" dirty="0"/>
                </a:br>
                <a:r>
                  <a:rPr lang="de-DE" sz="1996" dirty="0"/>
                  <a:t>Bestimmen Sie den Zeitraum, in dem die momentane Änderungsrate größer als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4000</m:t>
                    </m:r>
                  </m:oMath>
                </a14:m>
                <a:r>
                  <a:rPr lang="de-DE" sz="1996" dirty="0"/>
                  <a:t> Käufer pro Monat ist.</a:t>
                </a:r>
                <a:br>
                  <a:rPr lang="de-DE" sz="1996" dirty="0"/>
                </a:br>
                <a:r>
                  <a:rPr lang="de-DE" sz="1996" dirty="0"/>
                  <a:t>Bestimmen Sie die Zeitpunkte, zu denen die momentane Änderungsrate am stärksten abnimmt bzw. zunimmt.				           							 </a:t>
                </a:r>
                <a:r>
                  <a:rPr lang="de-DE" sz="1996" dirty="0" smtClean="0"/>
                  <a:t>            (</a:t>
                </a:r>
                <a:r>
                  <a:rPr lang="de-DE" sz="1996" dirty="0"/>
                  <a:t>4,5 VP)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950" r="-5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</p:spTree>
    <p:extLst>
      <p:ext uri="{BB962C8B-B14F-4D97-AF65-F5344CB8AC3E}">
        <p14:creationId xmlns:p14="http://schemas.microsoft.com/office/powerpoint/2010/main" val="17566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Aufgabe 1.1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>
                  <a:solidFill>
                    <a:srgbClr val="FF0000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a) Maximale momentane Änderungsrate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dirty="0"/>
                  <a:t>Geben Sie den Funktionsterm zunächst bei Y</a:t>
                </a:r>
                <a:r>
                  <a:rPr lang="de-DE" sz="1996" baseline="-25000" dirty="0"/>
                  <a:t>1</a:t>
                </a:r>
                <a:r>
                  <a:rPr lang="de-DE" sz="1996" dirty="0"/>
                  <a:t> im Y-Editor </a:t>
                </a:r>
                <a:br>
                  <a:rPr lang="de-DE" sz="1996" dirty="0"/>
                </a:br>
                <a:r>
                  <a:rPr lang="de-DE" sz="1996" dirty="0"/>
                  <a:t>des GTR ein und lassen Sie sich den Graphen im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0;12</m:t>
                        </m:r>
                      </m:e>
                    </m:d>
                  </m:oMath>
                </a14:m>
                <a:r>
                  <a:rPr lang="de-DE" sz="1996" dirty="0"/>
                  <a:t> und im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0;6000</m:t>
                        </m:r>
                      </m:e>
                    </m:d>
                  </m:oMath>
                </a14:m>
                <a:r>
                  <a:rPr lang="de-DE" sz="1996" dirty="0"/>
                  <a:t> zeichnen. </a:t>
                </a:r>
                <a:br>
                  <a:rPr lang="de-DE" sz="1996" dirty="0"/>
                </a:br>
                <a:r>
                  <a:rPr lang="de-DE" sz="1996" dirty="0"/>
                  <a:t>Anschließend können Sie mit 2ND CALC maximum das </a:t>
                </a:r>
                <a:br>
                  <a:rPr lang="de-DE" sz="1996" dirty="0"/>
                </a:br>
                <a:r>
                  <a:rPr lang="de-DE" sz="1996" dirty="0"/>
                  <a:t>Maximum bestimmen und erhalten aufgerundet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4415</m:t>
                    </m:r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/>
                </a:r>
                <a:br>
                  <a:rPr lang="de-DE" sz="1996" dirty="0"/>
                </a:b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  <a:r>
                  <a:rPr lang="de-DE" sz="1996" dirty="0" smtClean="0"/>
                  <a:t/>
                </a:r>
                <a:br>
                  <a:rPr lang="de-DE" sz="1996" dirty="0" smtClean="0"/>
                </a:br>
                <a:r>
                  <a:rPr lang="de-DE" sz="1996" dirty="0" smtClean="0"/>
                  <a:t>Die </a:t>
                </a:r>
                <a:r>
                  <a:rPr lang="de-DE" sz="1996" dirty="0"/>
                  <a:t>maximale momentane Änderungsrate beträgt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4.415</m:t>
                    </m:r>
                  </m:oMath>
                </a14:m>
                <a:r>
                  <a:rPr lang="de-DE" sz="1996" dirty="0"/>
                  <a:t> Käufer pro Monat.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9F8A980-11B6-4B24-9463-240A9671F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477" y="2645190"/>
            <a:ext cx="1930279" cy="130635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9E7F3CBB-F5C3-418E-9A5C-D933D5EFD392}"/>
              </a:ext>
            </a:extLst>
          </p:cNvPr>
          <p:cNvCxnSpPr/>
          <p:nvPr/>
        </p:nvCxnSpPr>
        <p:spPr>
          <a:xfrm>
            <a:off x="5813033" y="5013176"/>
            <a:ext cx="1371667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184700" y="88270"/>
                <a:ext cx="1796710" cy="289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270" i="1">
                          <a:latin typeface="Cambria Math" panose="02040503050406030204" pitchFamily="18" charset="0"/>
                        </a:rPr>
                        <m:t>=6000⋅</m:t>
                      </m:r>
                      <m:r>
                        <a:rPr lang="de-DE" sz="127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127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−0,5</m:t>
                          </m:r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700" y="88270"/>
                <a:ext cx="1796710" cy="289951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7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 smtClean="0"/>
                  <a:t>Zeitraum </a:t>
                </a:r>
                <a:r>
                  <a:rPr lang="de-DE" sz="1996" b="1" dirty="0"/>
                  <a:t>für Änderungsrate </a:t>
                </a:r>
                <a14:m>
                  <m:oMath xmlns:m="http://schemas.openxmlformats.org/officeDocument/2006/math">
                    <m:r>
                      <a:rPr lang="de-DE" sz="1996" b="1" i="1" dirty="0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de-DE" sz="1996" b="1" i="1" dirty="0" smtClean="0">
                        <a:latin typeface="Cambria Math" panose="02040503050406030204" pitchFamily="18" charset="0"/>
                      </a:rPr>
                      <m:t>𝟒𝟎𝟎𝟎</m:t>
                    </m:r>
                  </m:oMath>
                </a14:m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dirty="0"/>
                  <a:t>Für die nächste Teilaufgabe geben Sie im Y-Editor bei Y</a:t>
                </a:r>
                <a:r>
                  <a:rPr lang="de-DE" sz="1996" baseline="-25000" dirty="0"/>
                  <a:t>2</a:t>
                </a:r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den konstanten Wert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4000</m:t>
                    </m:r>
                  </m:oMath>
                </a14:m>
                <a:r>
                  <a:rPr lang="de-DE" sz="1996" dirty="0"/>
                  <a:t> ein und lassen sich die </a:t>
                </a:r>
                <a:br>
                  <a:rPr lang="de-DE" sz="1996" dirty="0"/>
                </a:br>
                <a:r>
                  <a:rPr lang="de-DE" sz="1996" dirty="0"/>
                  <a:t>beiden Graphen nochmals zeichnen. </a:t>
                </a:r>
                <a:br>
                  <a:rPr lang="de-DE" sz="1996" dirty="0"/>
                </a:br>
                <a:r>
                  <a:rPr lang="de-DE" sz="1996" dirty="0"/>
                  <a:t>Mit 2ND CALC </a:t>
                </a:r>
                <a:r>
                  <a:rPr lang="de-DE" sz="1996" dirty="0" err="1"/>
                  <a:t>intersect</a:t>
                </a:r>
                <a:r>
                  <a:rPr lang="de-DE" sz="1996" dirty="0"/>
                  <a:t> bestimmen Sie den linken </a:t>
                </a:r>
                <a:br>
                  <a:rPr lang="de-DE" sz="1996" dirty="0"/>
                </a:br>
                <a:r>
                  <a:rPr lang="de-DE" sz="1996" dirty="0"/>
                  <a:t>und den rechten Schnittpunkt der beiden Graphen. </a:t>
                </a:r>
                <a:br>
                  <a:rPr lang="de-DE" sz="1996" dirty="0"/>
                </a:br>
                <a:r>
                  <a:rPr lang="de-DE" sz="1996" dirty="0"/>
                  <a:t>Sie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>
                        <a:latin typeface="Cambria Math" panose="02040503050406030204" pitchFamily="18" charset="0"/>
                      </a:rPr>
                      <m:t>=1,24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>
                        <a:latin typeface="Cambria Math" panose="02040503050406030204" pitchFamily="18" charset="0"/>
                      </a:rPr>
                      <m:t>=3,02</m:t>
                    </m:r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/>
                </a:r>
                <a:br>
                  <a:rPr lang="de-DE" sz="1996" dirty="0"/>
                </a:br>
                <a:r>
                  <a:rPr lang="de-DE" sz="1996" b="1" dirty="0"/>
                  <a:t>Ergebnis:</a:t>
                </a:r>
                <a:r>
                  <a:rPr lang="de-DE" sz="1996" dirty="0"/>
                  <a:t> Im Zeitraum zwischen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1,24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3,02</m:t>
                    </m:r>
                  </m:oMath>
                </a14:m>
                <a:r>
                  <a:rPr lang="de-DE" sz="1996" dirty="0"/>
                  <a:t> Monaten nach Einführung der App ist die momentane Änderungsrate größer als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4.000</m:t>
                    </m:r>
                  </m:oMath>
                </a14:m>
                <a:r>
                  <a:rPr lang="de-DE" sz="1996" dirty="0"/>
                  <a:t> Käufer pro Monat.</a:t>
                </a:r>
                <a:endParaRPr lang="de-DE" sz="1996" b="1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57433EA-51BF-48A4-9C93-B6C2A694C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43" y="2449238"/>
            <a:ext cx="2027909" cy="1371667"/>
          </a:xfrm>
          <a:prstGeom prst="rect">
            <a:avLst/>
          </a:prstGeom>
          <a:noFill/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90E7181-9BB8-43A4-8756-7FD71F13A79F}"/>
              </a:ext>
            </a:extLst>
          </p:cNvPr>
          <p:cNvCxnSpPr/>
          <p:nvPr/>
        </p:nvCxnSpPr>
        <p:spPr>
          <a:xfrm>
            <a:off x="4020713" y="4708877"/>
            <a:ext cx="146446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57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Stärkste Ab- und Zunahme der Änderungsrate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726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dirty="0"/>
                  <a:t>Die stärkste Ab- bzw. Zunahme der momentanen </a:t>
                </a:r>
                <a:br>
                  <a:rPr lang="de-DE" sz="1996" dirty="0"/>
                </a:br>
                <a:r>
                  <a:rPr lang="de-DE" sz="1996" dirty="0"/>
                  <a:t>Änderungsrate bekommen wir über den Tief- bzw. </a:t>
                </a:r>
                <a:br>
                  <a:rPr lang="de-DE" sz="1996" dirty="0"/>
                </a:br>
                <a:r>
                  <a:rPr lang="de-DE" sz="1996" dirty="0"/>
                  <a:t>Hochpunkt der ersten Ableitung. Hierfür geben Sie im </a:t>
                </a:r>
                <a:br>
                  <a:rPr lang="de-DE" sz="1996" dirty="0"/>
                </a:br>
                <a:r>
                  <a:rPr lang="de-DE" sz="1996" dirty="0"/>
                  <a:t>GTR bei Y</a:t>
                </a:r>
                <a:r>
                  <a:rPr lang="de-DE" sz="1996" baseline="-25000" dirty="0"/>
                  <a:t>2</a:t>
                </a:r>
                <a:r>
                  <a:rPr lang="de-DE" sz="1996" dirty="0"/>
                  <a:t> den Ausdruck für die erste Ableitung ein</a:t>
                </a:r>
                <a:br>
                  <a:rPr lang="de-DE" sz="1996" dirty="0"/>
                </a:br>
                <a:r>
                  <a:rPr lang="de-DE" sz="1996" dirty="0"/>
                  <a:t>und lassen Sie sich den Graphen zeichnen. Beachten Sie, </a:t>
                </a:r>
                <a:br>
                  <a:rPr lang="de-DE" sz="1996" dirty="0"/>
                </a:br>
                <a:r>
                  <a:rPr lang="de-DE" sz="1996" dirty="0"/>
                  <a:t>dass es sich bei der stärksten Zunahme nicht um einen </a:t>
                </a:r>
                <a:br>
                  <a:rPr lang="de-DE" sz="1996" dirty="0"/>
                </a:br>
                <a:r>
                  <a:rPr lang="de-DE" sz="1996" dirty="0"/>
                  <a:t>Wendepunkt handelt! Die stärkste Zunahme findet sich </a:t>
                </a:r>
                <a:br>
                  <a:rPr lang="de-DE" sz="1996" dirty="0"/>
                </a:br>
                <a:r>
                  <a:rPr lang="de-DE" sz="1996" dirty="0"/>
                  <a:t>in der Ableitungskurve am linken Rand, da dort die </a:t>
                </a:r>
                <a:br>
                  <a:rPr lang="de-DE" sz="1996" dirty="0"/>
                </a:br>
                <a:r>
                  <a:rPr lang="de-DE" sz="1996" dirty="0"/>
                  <a:t>Ableitung (also die Steigung von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) den höchsten </a:t>
                </a:r>
                <a:br>
                  <a:rPr lang="de-DE" sz="1996" dirty="0"/>
                </a:br>
                <a:r>
                  <a:rPr lang="de-DE" sz="1996" dirty="0"/>
                  <a:t>Wert hat.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72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Der Zeitpunkt der stärksten Abnahme liegt im vierten Monat nach Einführung der App, während die stärkste Zunahme gleich zu Beginn der Einführung stattfindet.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41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F4A1351-827F-4205-8AF2-164DC637C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478" y="2187968"/>
            <a:ext cx="1930080" cy="13063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6858724-6847-4EF7-853E-CD31B2903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2134" y="3624953"/>
            <a:ext cx="1916326" cy="129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3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Aufgabe A 2.1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An einem Stausee wird der Zu- und Abfluss künstlich geregelt. Dabei wird die momentane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=20⋅</m:t>
                    </m:r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de-DE" sz="1996" i="1">
                        <a:latin typeface="Cambria Math" panose="02040503050406030204" pitchFamily="18" charset="0"/>
                      </a:rPr>
                      <m:t>+25 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Die konstante Abflussrate wird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i="1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=19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(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996" dirty="0"/>
                  <a:t> in Stunden seit Beobachtungsbeginn,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in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 ).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 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</p:spTree>
    <p:extLst>
      <p:ext uri="{BB962C8B-B14F-4D97-AF65-F5344CB8AC3E}">
        <p14:creationId xmlns:p14="http://schemas.microsoft.com/office/powerpoint/2010/main" val="360062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14726" indent="-414726">
                  <a:spcBef>
                    <a:spcPts val="0"/>
                  </a:spcBef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/>
                  <a:t>Zunächst werden die ersten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r>
                  <a:rPr lang="de-DE" sz="1996" dirty="0"/>
                  <a:t> Stunden nach Beobachtungsbeginn betrachtet.</a:t>
                </a:r>
                <a:br>
                  <a:rPr lang="de-DE" sz="1996" dirty="0"/>
                </a:br>
                <a:r>
                  <a:rPr lang="de-DE" sz="1996" dirty="0"/>
                  <a:t>Bestimmen Sie die minimale momentane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>In welchem Zeitraum nimmt die Wassermenge im Stausee ab?</a:t>
                </a:r>
                <a:br>
                  <a:rPr lang="de-DE" sz="1996" dirty="0"/>
                </a:br>
                <a:r>
                  <a:rPr lang="de-DE" sz="1996" dirty="0"/>
                  <a:t>Bestimmen Sie die maximale momentane Änderungsrate der Wassermenge.</a:t>
                </a:r>
                <a:br>
                  <a:rPr lang="de-DE" sz="1996" dirty="0"/>
                </a:br>
                <a:r>
                  <a:rPr lang="de-DE" sz="1996" dirty="0"/>
                  <a:t>								</a:t>
                </a:r>
                <a:r>
                  <a:rPr lang="de-DE" sz="1996" dirty="0" smtClean="0"/>
                  <a:t>(</a:t>
                </a:r>
                <a:r>
                  <a:rPr lang="de-DE" sz="1996" dirty="0"/>
                  <a:t>4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950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</p:spTree>
    <p:extLst>
      <p:ext uri="{BB962C8B-B14F-4D97-AF65-F5344CB8AC3E}">
        <p14:creationId xmlns:p14="http://schemas.microsoft.com/office/powerpoint/2010/main" val="20610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2.1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a) Minimale momentane </a:t>
                </a:r>
                <a:r>
                  <a:rPr lang="de-DE" sz="1996" b="1" dirty="0" err="1"/>
                  <a:t>Zuflussrate</a:t>
                </a:r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dirty="0"/>
                  <a:t>Geben Sie den Funktionsterm von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1996" dirty="0"/>
                  <a:t> bei Y</a:t>
                </a:r>
                <a:r>
                  <a:rPr lang="de-DE" sz="1996" baseline="-25000" dirty="0"/>
                  <a:t>1</a:t>
                </a:r>
                <a:r>
                  <a:rPr lang="de-DE" sz="1996" dirty="0"/>
                  <a:t> im </a:t>
                </a:r>
                <a:br>
                  <a:rPr lang="de-DE" sz="1996" dirty="0"/>
                </a:br>
                <a:r>
                  <a:rPr lang="de-DE" sz="1996" dirty="0"/>
                  <a:t>GTR ein und  lassen Sie sich den Graphen im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0;24</m:t>
                        </m:r>
                      </m:e>
                    </m:d>
                  </m:oMath>
                </a14:m>
                <a:r>
                  <a:rPr lang="de-DE" sz="1996" dirty="0"/>
                  <a:t> und im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[0;50]</m:t>
                    </m:r>
                  </m:oMath>
                </a14:m>
                <a:r>
                  <a:rPr lang="de-DE" sz="1996" dirty="0"/>
                  <a:t> zeichnen. </a:t>
                </a:r>
                <a:br>
                  <a:rPr lang="de-DE" sz="1996" dirty="0"/>
                </a:br>
                <a:r>
                  <a:rPr lang="de-DE" sz="1996" dirty="0"/>
                  <a:t>(Modus  = RADIAN).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minimum</a:t>
                </a:r>
                <a:r>
                  <a:rPr lang="de-DE" sz="1996" dirty="0"/>
                  <a:t> findet man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Da in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 gemessen wird haben wir als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minimale momentane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 beträgt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5.000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7362945-EAFE-4654-82CB-9244337BF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477" y="2926641"/>
            <a:ext cx="2191207" cy="148212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E3E94BA-0AA7-45EB-B9F4-D43916DCA39B}"/>
              </a:ext>
            </a:extLst>
          </p:cNvPr>
          <p:cNvCxnSpPr/>
          <p:nvPr/>
        </p:nvCxnSpPr>
        <p:spPr>
          <a:xfrm>
            <a:off x="6430477" y="5715112"/>
            <a:ext cx="1015493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07208A1-56D9-41DF-BF45-DDF8DCB49338}"/>
                  </a:ext>
                </a:extLst>
              </p:cNvPr>
              <p:cNvSpPr/>
              <p:nvPr/>
            </p:nvSpPr>
            <p:spPr>
              <a:xfrm>
                <a:off x="6907069" y="1516900"/>
                <a:ext cx="2150525" cy="42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270" i="1">
                          <a:latin typeface="Cambria Math" panose="02040503050406030204" pitchFamily="18" charset="0"/>
                        </a:rPr>
                        <m:t>=20⋅</m:t>
                      </m:r>
                      <m:func>
                        <m:func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27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127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127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7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de-DE" sz="1270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de-DE" sz="127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de-DE" sz="127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de-DE" sz="1270" i="1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07208A1-56D9-41DF-BF45-DDF8DCB49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069" y="1516900"/>
                <a:ext cx="2150525" cy="4244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6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Zeitraum, in dem die Wassermenge abnimmt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dirty="0"/>
                  <a:t>Die Wassermenge im Stausee nimmt ab, wenn die </a:t>
                </a:r>
                <a:br>
                  <a:rPr lang="de-DE" sz="1996" dirty="0"/>
                </a:br>
                <a:r>
                  <a:rPr lang="de-DE" sz="1996" dirty="0" err="1"/>
                  <a:t>Zuflussrate</a:t>
                </a:r>
                <a:r>
                  <a:rPr lang="de-DE" sz="1996" dirty="0"/>
                  <a:t> kleiner ist als die Abflussrate. </a:t>
                </a:r>
                <a:br>
                  <a:rPr lang="de-DE" sz="1996" dirty="0"/>
                </a:br>
                <a:r>
                  <a:rPr lang="de-DE" sz="1996" dirty="0"/>
                  <a:t>Geben Sie hierfür zunächst den Wert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19</m:t>
                    </m:r>
                  </m:oMath>
                </a14:m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(also die Abflussrate) bei Y</a:t>
                </a:r>
                <a:r>
                  <a:rPr lang="de-DE" sz="1996" baseline="-25000" dirty="0"/>
                  <a:t>2</a:t>
                </a:r>
                <a:r>
                  <a:rPr lang="de-DE" sz="1996" dirty="0"/>
                  <a:t> im GTR ein und lassen </a:t>
                </a:r>
                <a:br>
                  <a:rPr lang="de-DE" sz="1996" dirty="0"/>
                </a:br>
                <a:r>
                  <a:rPr lang="de-DE" sz="1996" dirty="0"/>
                  <a:t>Sie sich die beiden Graphen erneut zeichnen. </a:t>
                </a:r>
                <a:br>
                  <a:rPr lang="de-DE" sz="1996" dirty="0"/>
                </a:br>
                <a:r>
                  <a:rPr lang="de-DE" sz="1996" dirty="0"/>
                  <a:t>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intersect</a:t>
                </a:r>
                <a:r>
                  <a:rPr lang="de-DE" sz="1996" dirty="0"/>
                  <a:t> bestimmen Sie die beiden Schnittpunkte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>
                        <a:latin typeface="Cambria Math" panose="02040503050406030204" pitchFamily="18" charset="0"/>
                      </a:rPr>
                      <m:t>≈13,16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>
                        <a:latin typeface="Cambria Math" panose="02040503050406030204" pitchFamily="18" charset="0"/>
                      </a:rPr>
                      <m:t>≈22,84</m:t>
                    </m:r>
                  </m:oMath>
                </a14:m>
                <a:r>
                  <a:rPr lang="de-DE" sz="1996" dirty="0"/>
                  <a:t>. Zwischen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liegt die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 unterhalb der Abflussrate.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1996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Zwischen 13,16 und 22,84 Stunden nach Beobachtungsbeginn nimmt die Wassermenge im Stausee ab.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0D696C0-A21A-49F4-9EDE-6AC68CBB1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90" y="2253285"/>
            <a:ext cx="2191830" cy="1482542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D2735DA-0AED-44FA-818E-6E5864F639A1}"/>
              </a:ext>
            </a:extLst>
          </p:cNvPr>
          <p:cNvCxnSpPr/>
          <p:nvPr/>
        </p:nvCxnSpPr>
        <p:spPr>
          <a:xfrm>
            <a:off x="2740586" y="5323207"/>
            <a:ext cx="1635462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0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Bildschirmpräsentation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Calibri</vt:lpstr>
      <vt:lpstr>Cambria Math</vt:lpstr>
      <vt:lpstr>Tw Cen MT Condensed</vt:lpstr>
      <vt:lpstr>Wingdings</vt:lpstr>
      <vt:lpstr>Wingdings 2</vt:lpstr>
      <vt:lpstr>Galathea</vt:lpstr>
      <vt:lpstr>Wahlteil 2017 – Analysis A 1</vt:lpstr>
      <vt:lpstr>Wahlteil 2017 – Analysis A 1</vt:lpstr>
      <vt:lpstr>Wahlteil 2017 – Analysis A 1</vt:lpstr>
      <vt:lpstr>Wahlteil 2017 – Analysis A 1</vt:lpstr>
      <vt:lpstr>Wahlteil 2017 – Analysis A 1</vt:lpstr>
      <vt:lpstr>Wahlteil 2017 – Analysis A 2</vt:lpstr>
      <vt:lpstr>Wahlteil 2017 – Analysis A 2</vt:lpstr>
      <vt:lpstr>Wahlteil 2017 – Analysis A 2</vt:lpstr>
      <vt:lpstr>Wahlteil 2017 – Analysis A 2</vt:lpstr>
      <vt:lpstr>Wahlteil 2017 – Analysis A 2</vt:lpstr>
      <vt:lpstr>Wahlteil 2016 – Analysis A 1</vt:lpstr>
      <vt:lpstr>Wahlteil 2016 – Analysis A 1</vt:lpstr>
      <vt:lpstr>Wahlteil 2016 – Analysis A 1</vt:lpstr>
      <vt:lpstr>Wahlteil 2016 – Analysis A 1</vt:lpstr>
      <vt:lpstr>Wahlteil 2016 – Analysis A 2</vt:lpstr>
      <vt:lpstr>Wahlteil 2016 – Analysis A 2</vt:lpstr>
      <vt:lpstr>Wahlteil 2016 – Analysis A 2</vt:lpstr>
      <vt:lpstr>Wahlteil 2016 – Analysis 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259</cp:revision>
  <dcterms:created xsi:type="dcterms:W3CDTF">2013-03-17T05:38:34Z</dcterms:created>
  <dcterms:modified xsi:type="dcterms:W3CDTF">2018-01-25T18:10:50Z</dcterms:modified>
</cp:coreProperties>
</file>